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7" r:id="rId5"/>
    <p:sldId id="271" r:id="rId6"/>
    <p:sldId id="278" r:id="rId7"/>
    <p:sldId id="285" r:id="rId8"/>
    <p:sldId id="280" r:id="rId9"/>
    <p:sldId id="286" r:id="rId10"/>
    <p:sldId id="274" r:id="rId11"/>
    <p:sldId id="281" r:id="rId12"/>
    <p:sldId id="282" r:id="rId13"/>
    <p:sldId id="276" r:id="rId14"/>
    <p:sldId id="277" r:id="rId15"/>
    <p:sldId id="287" r:id="rId16"/>
    <p:sldId id="288" r:id="rId17"/>
    <p:sldId id="289" r:id="rId18"/>
    <p:sldId id="290" r:id="rId19"/>
    <p:sldId id="283" r:id="rId20"/>
    <p:sldId id="284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6"/>
    <p:restoredTop sz="94660"/>
  </p:normalViewPr>
  <p:slideViewPr>
    <p:cSldViewPr>
      <p:cViewPr varScale="1">
        <p:scale>
          <a:sx n="64" d="100"/>
          <a:sy n="64" d="100"/>
        </p:scale>
        <p:origin x="90" y="52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5FFBF-2C64-42CD-9E2F-09E2049D891B}" type="datetimeFigureOut">
              <a:rPr lang="en-US"/>
              <a:t>12/7/2016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F2C6B-0C1B-4F88-BCBA-898BA50DE78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0930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3DF44-BBF1-44C7-A0B1-7B7B2F7B3880}" type="datetimeFigureOut">
              <a:rPr lang="en-US"/>
              <a:t>12/7/2016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53BB-F993-49A1-9E37-CA3E5BE070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8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4449836"/>
          </a:xfrm>
          <a:custGeom>
            <a:avLst/>
            <a:gdLst>
              <a:gd name="connsiteX0" fmla="*/ 0 w 12188825"/>
              <a:gd name="connsiteY0" fmla="*/ 0 h 5545334"/>
              <a:gd name="connsiteX1" fmla="*/ 12188825 w 12188825"/>
              <a:gd name="connsiteY1" fmla="*/ 0 h 5545334"/>
              <a:gd name="connsiteX2" fmla="*/ 12188825 w 12188825"/>
              <a:gd name="connsiteY2" fmla="*/ 4181566 h 5545334"/>
              <a:gd name="connsiteX3" fmla="*/ 6105607 w 12188825"/>
              <a:gd name="connsiteY3" fmla="*/ 4449836 h 5545334"/>
              <a:gd name="connsiteX4" fmla="*/ 1 w 12188825"/>
              <a:gd name="connsiteY4" fmla="*/ 4179342 h 5545334"/>
              <a:gd name="connsiteX5" fmla="*/ 1 w 12188825"/>
              <a:gd name="connsiteY5" fmla="*/ 5545334 h 5545334"/>
              <a:gd name="connsiteX6" fmla="*/ 0 w 12188825"/>
              <a:gd name="connsiteY6" fmla="*/ 0 h 5545334"/>
              <a:gd name="connsiteX0" fmla="*/ 0 w 12188825"/>
              <a:gd name="connsiteY0" fmla="*/ 0 h 4449836"/>
              <a:gd name="connsiteX1" fmla="*/ 12188825 w 12188825"/>
              <a:gd name="connsiteY1" fmla="*/ 0 h 4449836"/>
              <a:gd name="connsiteX2" fmla="*/ 12188825 w 12188825"/>
              <a:gd name="connsiteY2" fmla="*/ 4181566 h 4449836"/>
              <a:gd name="connsiteX3" fmla="*/ 6105607 w 12188825"/>
              <a:gd name="connsiteY3" fmla="*/ 4449836 h 4449836"/>
              <a:gd name="connsiteX4" fmla="*/ 1 w 12188825"/>
              <a:gd name="connsiteY4" fmla="*/ 4179342 h 4449836"/>
              <a:gd name="connsiteX5" fmla="*/ 0 w 12188825"/>
              <a:gd name="connsiteY5" fmla="*/ 0 h 444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4449836">
                <a:moveTo>
                  <a:pt x="0" y="0"/>
                </a:moveTo>
                <a:lnTo>
                  <a:pt x="12188825" y="0"/>
                </a:lnTo>
                <a:lnTo>
                  <a:pt x="12188825" y="4181566"/>
                </a:lnTo>
                <a:cubicBezTo>
                  <a:pt x="10420785" y="4351787"/>
                  <a:pt x="8336850" y="4449836"/>
                  <a:pt x="6105607" y="4449836"/>
                </a:cubicBezTo>
                <a:cubicBezTo>
                  <a:pt x="3864934" y="4449836"/>
                  <a:pt x="1772815" y="4350957"/>
                  <a:pt x="1" y="4179342"/>
                </a:cubicBezTo>
                <a:cubicBezTo>
                  <a:pt x="1" y="2786228"/>
                  <a:pt x="0" y="1393114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12"/>
          <p:cNvSpPr/>
          <p:nvPr/>
        </p:nvSpPr>
        <p:spPr>
          <a:xfrm flipV="1">
            <a:off x="1" y="4179342"/>
            <a:ext cx="12188824" cy="1785092"/>
          </a:xfrm>
          <a:custGeom>
            <a:avLst/>
            <a:gdLst/>
            <a:ahLst/>
            <a:cxnLst/>
            <a:rect l="l" t="t" r="r" b="b"/>
            <a:pathLst>
              <a:path w="12188824" h="1785092">
                <a:moveTo>
                  <a:pt x="0" y="0"/>
                </a:moveTo>
                <a:lnTo>
                  <a:pt x="12188824" y="0"/>
                </a:lnTo>
                <a:lnTo>
                  <a:pt x="12188824" y="1782868"/>
                </a:lnTo>
                <a:cubicBezTo>
                  <a:pt x="10420784" y="1612647"/>
                  <a:pt x="8336849" y="1514598"/>
                  <a:pt x="6105606" y="1514598"/>
                </a:cubicBezTo>
                <a:cubicBezTo>
                  <a:pt x="3864933" y="1514598"/>
                  <a:pt x="1772814" y="1613477"/>
                  <a:pt x="0" y="178509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6"/>
          <p:cNvSpPr/>
          <p:nvPr/>
        </p:nvSpPr>
        <p:spPr>
          <a:xfrm flipV="1">
            <a:off x="0" y="4232668"/>
            <a:ext cx="12188825" cy="2625332"/>
          </a:xfrm>
          <a:custGeom>
            <a:avLst/>
            <a:gdLst/>
            <a:ahLst/>
            <a:cxnLst/>
            <a:rect l="l" t="t" r="r" b="b"/>
            <a:pathLst>
              <a:path w="12188825" h="2625332">
                <a:moveTo>
                  <a:pt x="12188819" y="2625332"/>
                </a:moveTo>
                <a:lnTo>
                  <a:pt x="12188819" y="1143000"/>
                </a:lnTo>
                <a:lnTo>
                  <a:pt x="12188819" y="1066800"/>
                </a:lnTo>
                <a:lnTo>
                  <a:pt x="12188825" y="1066800"/>
                </a:lnTo>
                <a:lnTo>
                  <a:pt x="12188825" y="0"/>
                </a:lnTo>
                <a:lnTo>
                  <a:pt x="1" y="0"/>
                </a:lnTo>
                <a:lnTo>
                  <a:pt x="1" y="762000"/>
                </a:lnTo>
                <a:lnTo>
                  <a:pt x="1" y="893566"/>
                </a:lnTo>
                <a:lnTo>
                  <a:pt x="0" y="893566"/>
                </a:lnTo>
                <a:lnTo>
                  <a:pt x="0" y="2417303"/>
                </a:lnTo>
                <a:cubicBezTo>
                  <a:pt x="1730673" y="2256633"/>
                  <a:pt x="3842817" y="2181652"/>
                  <a:pt x="6121030" y="2221419"/>
                </a:cubicBezTo>
                <a:cubicBezTo>
                  <a:pt x="8380478" y="2260858"/>
                  <a:pt x="10472741" y="2407392"/>
                  <a:pt x="12188819" y="262533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2743200"/>
          </a:xfrm>
        </p:spPr>
        <p:txBody>
          <a:bodyPr>
            <a:noAutofit/>
          </a:bodyPr>
          <a:lstStyle>
            <a:lvl1pPr>
              <a:lnSpc>
                <a:spcPct val="85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1775" y="4800600"/>
            <a:ext cx="7335837" cy="1371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11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/>
          <p:cNvSpPr/>
          <p:nvPr/>
        </p:nvSpPr>
        <p:spPr>
          <a:xfrm>
            <a:off x="7466013" y="1"/>
            <a:ext cx="4722806" cy="6353183"/>
          </a:xfrm>
          <a:custGeom>
            <a:avLst/>
            <a:gdLst/>
            <a:ahLst/>
            <a:cxnLst/>
            <a:rect l="l" t="t" r="r" b="b"/>
            <a:pathLst>
              <a:path w="4722806" h="6353183">
                <a:moveTo>
                  <a:pt x="0" y="0"/>
                </a:moveTo>
                <a:lnTo>
                  <a:pt x="4722806" y="0"/>
                </a:lnTo>
                <a:lnTo>
                  <a:pt x="4722806" y="6098225"/>
                </a:lnTo>
                <a:cubicBezTo>
                  <a:pt x="3319459" y="6233334"/>
                  <a:pt x="1717095" y="6322975"/>
                  <a:pt x="0" y="635318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923211" y="457200"/>
            <a:ext cx="3781439" cy="3276600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3026" y="0"/>
            <a:ext cx="7469039" cy="6366494"/>
          </a:xfrm>
          <a:custGeom>
            <a:avLst/>
            <a:gdLst>
              <a:gd name="connsiteX0" fmla="*/ 0 w 7469039"/>
              <a:gd name="connsiteY0" fmla="*/ 0 h 6508480"/>
              <a:gd name="connsiteX1" fmla="*/ 7469039 w 7469039"/>
              <a:gd name="connsiteY1" fmla="*/ 0 h 6508480"/>
              <a:gd name="connsiteX2" fmla="*/ 7469039 w 7469039"/>
              <a:gd name="connsiteY2" fmla="*/ 6353183 h 6508480"/>
              <a:gd name="connsiteX3" fmla="*/ 6108633 w 7469039"/>
              <a:gd name="connsiteY3" fmla="*/ 6366494 h 6508480"/>
              <a:gd name="connsiteX4" fmla="*/ 3027 w 7469039"/>
              <a:gd name="connsiteY4" fmla="*/ 6096000 h 6508480"/>
              <a:gd name="connsiteX5" fmla="*/ 3027 w 7469039"/>
              <a:gd name="connsiteY5" fmla="*/ 6508480 h 6508480"/>
              <a:gd name="connsiteX6" fmla="*/ 0 w 7469039"/>
              <a:gd name="connsiteY6" fmla="*/ 0 h 6508480"/>
              <a:gd name="connsiteX0" fmla="*/ 0 w 7469039"/>
              <a:gd name="connsiteY0" fmla="*/ 0 h 6366494"/>
              <a:gd name="connsiteX1" fmla="*/ 7469039 w 7469039"/>
              <a:gd name="connsiteY1" fmla="*/ 0 h 6366494"/>
              <a:gd name="connsiteX2" fmla="*/ 7469039 w 7469039"/>
              <a:gd name="connsiteY2" fmla="*/ 6353183 h 6366494"/>
              <a:gd name="connsiteX3" fmla="*/ 6108633 w 7469039"/>
              <a:gd name="connsiteY3" fmla="*/ 6366494 h 6366494"/>
              <a:gd name="connsiteX4" fmla="*/ 3027 w 7469039"/>
              <a:gd name="connsiteY4" fmla="*/ 6096000 h 6366494"/>
              <a:gd name="connsiteX5" fmla="*/ 0 w 7469039"/>
              <a:gd name="connsiteY5" fmla="*/ 0 h 6366494"/>
              <a:gd name="connsiteX0" fmla="*/ 0 w 7469039"/>
              <a:gd name="connsiteY0" fmla="*/ 0 h 6366494"/>
              <a:gd name="connsiteX1" fmla="*/ 7469039 w 7469039"/>
              <a:gd name="connsiteY1" fmla="*/ 0 h 6366494"/>
              <a:gd name="connsiteX2" fmla="*/ 7469039 w 7469039"/>
              <a:gd name="connsiteY2" fmla="*/ 6353183 h 6366494"/>
              <a:gd name="connsiteX3" fmla="*/ 6108633 w 7469039"/>
              <a:gd name="connsiteY3" fmla="*/ 6366494 h 6366494"/>
              <a:gd name="connsiteX4" fmla="*/ 645 w 7469039"/>
              <a:gd name="connsiteY4" fmla="*/ 6096000 h 6366494"/>
              <a:gd name="connsiteX5" fmla="*/ 0 w 7469039"/>
              <a:gd name="connsiteY5" fmla="*/ 0 h 636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039" h="6366494">
                <a:moveTo>
                  <a:pt x="0" y="0"/>
                </a:moveTo>
                <a:lnTo>
                  <a:pt x="7469039" y="0"/>
                </a:lnTo>
                <a:lnTo>
                  <a:pt x="7469039" y="6353183"/>
                </a:lnTo>
                <a:cubicBezTo>
                  <a:pt x="7022837" y="6362323"/>
                  <a:pt x="6568869" y="6366494"/>
                  <a:pt x="6108633" y="6366494"/>
                </a:cubicBezTo>
                <a:cubicBezTo>
                  <a:pt x="3867960" y="6366494"/>
                  <a:pt x="1773459" y="6267615"/>
                  <a:pt x="645" y="6096000"/>
                </a:cubicBezTo>
                <a:lnTo>
                  <a:pt x="0" y="0"/>
                </a:lnTo>
                <a:close/>
              </a:path>
            </a:pathLst>
          </a:custGeom>
          <a:noFill/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962400"/>
            <a:ext cx="3781439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14F042A8-43C1-4815-A5CF-022104463224}" type="datetimeFigureOut">
              <a:rPr lang="en-US"/>
              <a:t>12/7/2016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12/7/2016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9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294812" y="274639"/>
            <a:ext cx="1371602" cy="589756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274639"/>
            <a:ext cx="7619999" cy="5884321"/>
          </a:xfrm>
        </p:spPr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14F042A8-43C1-4815-A5CF-022104463224}" type="datetimeFigureOut">
              <a:rPr lang="en-US"/>
              <a:t>12/7/2016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576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12/7/2016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562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H="1">
            <a:off x="0" y="0"/>
            <a:ext cx="12188825" cy="3245754"/>
          </a:xfrm>
          <a:custGeom>
            <a:avLst/>
            <a:gdLst/>
            <a:ahLst/>
            <a:cxnLst/>
            <a:rect l="l" t="t" r="r" b="b"/>
            <a:pathLst>
              <a:path w="12188825" h="3245754">
                <a:moveTo>
                  <a:pt x="12188825" y="0"/>
                </a:moveTo>
                <a:lnTo>
                  <a:pt x="0" y="0"/>
                </a:lnTo>
                <a:lnTo>
                  <a:pt x="1" y="2975260"/>
                </a:lnTo>
                <a:cubicBezTo>
                  <a:pt x="1772815" y="3146875"/>
                  <a:pt x="3864934" y="3245754"/>
                  <a:pt x="6105607" y="3245754"/>
                </a:cubicBezTo>
                <a:cubicBezTo>
                  <a:pt x="8336850" y="3245754"/>
                  <a:pt x="10420785" y="3147705"/>
                  <a:pt x="12188825" y="297748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12"/>
          <p:cNvSpPr/>
          <p:nvPr/>
        </p:nvSpPr>
        <p:spPr>
          <a:xfrm flipH="1" flipV="1">
            <a:off x="0" y="2975260"/>
            <a:ext cx="12188824" cy="1785092"/>
          </a:xfrm>
          <a:custGeom>
            <a:avLst/>
            <a:gdLst/>
            <a:ahLst/>
            <a:cxnLst/>
            <a:rect l="l" t="t" r="r" b="b"/>
            <a:pathLst>
              <a:path w="12188824" h="1785092">
                <a:moveTo>
                  <a:pt x="0" y="0"/>
                </a:moveTo>
                <a:lnTo>
                  <a:pt x="12188824" y="0"/>
                </a:lnTo>
                <a:lnTo>
                  <a:pt x="12188824" y="1782868"/>
                </a:lnTo>
                <a:cubicBezTo>
                  <a:pt x="10420784" y="1612647"/>
                  <a:pt x="8336849" y="1514598"/>
                  <a:pt x="6105606" y="1514598"/>
                </a:cubicBezTo>
                <a:cubicBezTo>
                  <a:pt x="3864933" y="1514598"/>
                  <a:pt x="1772814" y="1613477"/>
                  <a:pt x="0" y="178509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6"/>
          <p:cNvSpPr/>
          <p:nvPr/>
        </p:nvSpPr>
        <p:spPr>
          <a:xfrm flipH="1" flipV="1">
            <a:off x="0" y="3028586"/>
            <a:ext cx="12188825" cy="3829414"/>
          </a:xfrm>
          <a:custGeom>
            <a:avLst/>
            <a:gdLst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25 w 12188825"/>
              <a:gd name="connsiteY12" fmla="*/ 2270882 h 3829414"/>
              <a:gd name="connsiteX13" fmla="*/ 12188819 w 12188825"/>
              <a:gd name="connsiteY13" fmla="*/ 2270882 h 3829414"/>
              <a:gd name="connsiteX14" fmla="*/ 12188819 w 12188825"/>
              <a:gd name="connsiteY14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25 w 12188825"/>
              <a:gd name="connsiteY12" fmla="*/ 2270882 h 3829414"/>
              <a:gd name="connsiteX13" fmla="*/ 12188819 w 12188825"/>
              <a:gd name="connsiteY13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19 w 12188825"/>
              <a:gd name="connsiteY12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19 w 12188825"/>
              <a:gd name="connsiteY11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19 w 12188825"/>
              <a:gd name="connsiteY10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0 h 3829414"/>
              <a:gd name="connsiteX8" fmla="*/ 12188825 w 12188825"/>
              <a:gd name="connsiteY8" fmla="*/ 0 h 3829414"/>
              <a:gd name="connsiteX9" fmla="*/ 12188819 w 12188825"/>
              <a:gd name="connsiteY9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0 h 3829414"/>
              <a:gd name="connsiteX7" fmla="*/ 12188825 w 12188825"/>
              <a:gd name="connsiteY7" fmla="*/ 0 h 3829414"/>
              <a:gd name="connsiteX8" fmla="*/ 12188819 w 12188825"/>
              <a:gd name="connsiteY8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0 h 3829414"/>
              <a:gd name="connsiteX6" fmla="*/ 12188825 w 12188825"/>
              <a:gd name="connsiteY6" fmla="*/ 0 h 3829414"/>
              <a:gd name="connsiteX7" fmla="*/ 12188819 w 12188825"/>
              <a:gd name="connsiteY7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0 h 3829414"/>
              <a:gd name="connsiteX5" fmla="*/ 12188825 w 12188825"/>
              <a:gd name="connsiteY5" fmla="*/ 0 h 3829414"/>
              <a:gd name="connsiteX6" fmla="*/ 12188819 w 12188825"/>
              <a:gd name="connsiteY6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1 w 12188825"/>
              <a:gd name="connsiteY3" fmla="*/ 0 h 3829414"/>
              <a:gd name="connsiteX4" fmla="*/ 12188825 w 12188825"/>
              <a:gd name="connsiteY4" fmla="*/ 0 h 3829414"/>
              <a:gd name="connsiteX5" fmla="*/ 12188819 w 12188825"/>
              <a:gd name="connsiteY5" fmla="*/ 3829414 h 382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3829414">
                <a:moveTo>
                  <a:pt x="12188819" y="3829414"/>
                </a:moveTo>
                <a:cubicBezTo>
                  <a:pt x="10472741" y="3611474"/>
                  <a:pt x="8380478" y="3464940"/>
                  <a:pt x="6121030" y="3425501"/>
                </a:cubicBezTo>
                <a:cubicBezTo>
                  <a:pt x="3842817" y="3385734"/>
                  <a:pt x="1730673" y="3460715"/>
                  <a:pt x="0" y="3621385"/>
                </a:cubicBezTo>
                <a:cubicBezTo>
                  <a:pt x="0" y="2414257"/>
                  <a:pt x="1" y="1207128"/>
                  <a:pt x="1" y="0"/>
                </a:cubicBezTo>
                <a:lnTo>
                  <a:pt x="12188825" y="0"/>
                </a:lnTo>
                <a:cubicBezTo>
                  <a:pt x="12188823" y="1276471"/>
                  <a:pt x="12188821" y="2552943"/>
                  <a:pt x="12188819" y="38294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3505200"/>
            <a:ext cx="9144000" cy="1908446"/>
          </a:xfrm>
        </p:spPr>
        <p:txBody>
          <a:bodyPr>
            <a:noAutofit/>
          </a:bodyPr>
          <a:lstStyle>
            <a:lvl1pPr>
              <a:lnSpc>
                <a:spcPct val="85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501775" y="5562600"/>
            <a:ext cx="7335837" cy="838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3141318"/>
          </a:xfrm>
          <a:custGeom>
            <a:avLst/>
            <a:gdLst>
              <a:gd name="connsiteX0" fmla="*/ 0 w 12188825"/>
              <a:gd name="connsiteY0" fmla="*/ 0 h 3867150"/>
              <a:gd name="connsiteX1" fmla="*/ 12188825 w 12188825"/>
              <a:gd name="connsiteY1" fmla="*/ 0 h 3867150"/>
              <a:gd name="connsiteX2" fmla="*/ 12188825 w 12188825"/>
              <a:gd name="connsiteY2" fmla="*/ 3867150 h 3867150"/>
              <a:gd name="connsiteX3" fmla="*/ 12188824 w 12188825"/>
              <a:gd name="connsiteY3" fmla="*/ 2819066 h 3867150"/>
              <a:gd name="connsiteX4" fmla="*/ 6324758 w 12188825"/>
              <a:gd name="connsiteY4" fmla="*/ 3141318 h 3867150"/>
              <a:gd name="connsiteX5" fmla="*/ 0 w 12188825"/>
              <a:gd name="connsiteY5" fmla="*/ 2907554 h 3867150"/>
              <a:gd name="connsiteX6" fmla="*/ 0 w 12188825"/>
              <a:gd name="connsiteY6" fmla="*/ 0 h 3867150"/>
              <a:gd name="connsiteX0" fmla="*/ 0 w 12188825"/>
              <a:gd name="connsiteY0" fmla="*/ 0 h 3141318"/>
              <a:gd name="connsiteX1" fmla="*/ 12188825 w 12188825"/>
              <a:gd name="connsiteY1" fmla="*/ 0 h 3141318"/>
              <a:gd name="connsiteX2" fmla="*/ 12188824 w 12188825"/>
              <a:gd name="connsiteY2" fmla="*/ 2819066 h 3141318"/>
              <a:gd name="connsiteX3" fmla="*/ 6324758 w 12188825"/>
              <a:gd name="connsiteY3" fmla="*/ 3141318 h 3141318"/>
              <a:gd name="connsiteX4" fmla="*/ 0 w 12188825"/>
              <a:gd name="connsiteY4" fmla="*/ 2907554 h 3141318"/>
              <a:gd name="connsiteX5" fmla="*/ 0 w 12188825"/>
              <a:gd name="connsiteY5" fmla="*/ 0 h 314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3141318">
                <a:moveTo>
                  <a:pt x="0" y="0"/>
                </a:moveTo>
                <a:lnTo>
                  <a:pt x="12188825" y="0"/>
                </a:lnTo>
                <a:cubicBezTo>
                  <a:pt x="12188825" y="939689"/>
                  <a:pt x="12188824" y="1879377"/>
                  <a:pt x="12188824" y="2819066"/>
                </a:cubicBezTo>
                <a:cubicBezTo>
                  <a:pt x="10416010" y="2990681"/>
                  <a:pt x="8565431" y="3141318"/>
                  <a:pt x="6324758" y="3141318"/>
                </a:cubicBezTo>
                <a:cubicBezTo>
                  <a:pt x="4093515" y="3141318"/>
                  <a:pt x="1768040" y="3077775"/>
                  <a:pt x="0" y="290755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61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/>
          <p:nvPr/>
        </p:nvSpPr>
        <p:spPr>
          <a:xfrm flipH="1">
            <a:off x="2" y="789993"/>
            <a:ext cx="12188825" cy="5080598"/>
          </a:xfrm>
          <a:custGeom>
            <a:avLst/>
            <a:gdLst/>
            <a:ahLst/>
            <a:cxnLst/>
            <a:rect l="l" t="t" r="r" b="b"/>
            <a:pathLst>
              <a:path w="12188825" h="5080598">
                <a:moveTo>
                  <a:pt x="12188824" y="0"/>
                </a:moveTo>
                <a:cubicBezTo>
                  <a:pt x="10416010" y="171615"/>
                  <a:pt x="8323891" y="270494"/>
                  <a:pt x="6083218" y="270494"/>
                </a:cubicBezTo>
                <a:cubicBezTo>
                  <a:pt x="3851975" y="270494"/>
                  <a:pt x="1768040" y="172445"/>
                  <a:pt x="0" y="2224"/>
                </a:cubicBezTo>
                <a:lnTo>
                  <a:pt x="0" y="1496008"/>
                </a:lnTo>
                <a:lnTo>
                  <a:pt x="0" y="1785092"/>
                </a:lnTo>
                <a:lnTo>
                  <a:pt x="0" y="3295506"/>
                </a:lnTo>
                <a:lnTo>
                  <a:pt x="0" y="3553408"/>
                </a:lnTo>
                <a:lnTo>
                  <a:pt x="0" y="5080598"/>
                </a:lnTo>
                <a:cubicBezTo>
                  <a:pt x="1772814" y="4908983"/>
                  <a:pt x="3864933" y="4810104"/>
                  <a:pt x="6105606" y="4810104"/>
                </a:cubicBezTo>
                <a:cubicBezTo>
                  <a:pt x="8336849" y="4810104"/>
                  <a:pt x="10420784" y="4908153"/>
                  <a:pt x="12188824" y="5078374"/>
                </a:cubicBezTo>
                <a:lnTo>
                  <a:pt x="12188824" y="3553408"/>
                </a:lnTo>
                <a:lnTo>
                  <a:pt x="12188825" y="3553408"/>
                </a:lnTo>
                <a:lnTo>
                  <a:pt x="12188825" y="1496008"/>
                </a:lnTo>
                <a:lnTo>
                  <a:pt x="12188824" y="1496008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12"/>
          <p:cNvSpPr/>
          <p:nvPr/>
        </p:nvSpPr>
        <p:spPr>
          <a:xfrm flipH="1">
            <a:off x="2" y="792217"/>
            <a:ext cx="12188825" cy="5078374"/>
          </a:xfrm>
          <a:custGeom>
            <a:avLst/>
            <a:gdLst/>
            <a:ahLst/>
            <a:cxnLst/>
            <a:rect l="l" t="t" r="r" b="b"/>
            <a:pathLst>
              <a:path w="12188825" h="5078374">
                <a:moveTo>
                  <a:pt x="0" y="0"/>
                </a:moveTo>
                <a:lnTo>
                  <a:pt x="0" y="1493784"/>
                </a:lnTo>
                <a:lnTo>
                  <a:pt x="0" y="1782868"/>
                </a:lnTo>
                <a:lnTo>
                  <a:pt x="0" y="3293282"/>
                </a:lnTo>
                <a:lnTo>
                  <a:pt x="0" y="3551184"/>
                </a:lnTo>
                <a:lnTo>
                  <a:pt x="0" y="5078374"/>
                </a:lnTo>
                <a:lnTo>
                  <a:pt x="2" y="5078374"/>
                </a:lnTo>
                <a:lnTo>
                  <a:pt x="2" y="4101849"/>
                </a:lnTo>
                <a:lnTo>
                  <a:pt x="8" y="4101849"/>
                </a:lnTo>
                <a:lnTo>
                  <a:pt x="8" y="4825486"/>
                </a:lnTo>
                <a:cubicBezTo>
                  <a:pt x="1730681" y="4664816"/>
                  <a:pt x="3842825" y="4589835"/>
                  <a:pt x="6121038" y="4629602"/>
                </a:cubicBezTo>
                <a:cubicBezTo>
                  <a:pt x="8380486" y="4669041"/>
                  <a:pt x="10472749" y="4815575"/>
                  <a:pt x="12188824" y="5033515"/>
                </a:cubicBezTo>
                <a:lnTo>
                  <a:pt x="12188824" y="3551184"/>
                </a:lnTo>
                <a:lnTo>
                  <a:pt x="12188825" y="3551184"/>
                </a:lnTo>
                <a:lnTo>
                  <a:pt x="12188825" y="1493784"/>
                </a:lnTo>
                <a:lnTo>
                  <a:pt x="12188824" y="1493784"/>
                </a:lnTo>
                <a:lnTo>
                  <a:pt x="12188824" y="254012"/>
                </a:lnTo>
                <a:cubicBezTo>
                  <a:pt x="10458154" y="414682"/>
                  <a:pt x="8346010" y="489663"/>
                  <a:pt x="6067797" y="449896"/>
                </a:cubicBezTo>
                <a:cubicBezTo>
                  <a:pt x="3808349" y="410457"/>
                  <a:pt x="1716086" y="263923"/>
                  <a:pt x="8" y="45983"/>
                </a:cubicBezTo>
                <a:lnTo>
                  <a:pt x="8" y="977649"/>
                </a:lnTo>
                <a:lnTo>
                  <a:pt x="2" y="9776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522413" y="1371600"/>
            <a:ext cx="9144000" cy="27432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4267201"/>
            <a:ext cx="7315198" cy="10668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12/7/2016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037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9862" y="1905000"/>
            <a:ext cx="4416552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12/7/2016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18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666999"/>
            <a:ext cx="4416552" cy="35052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905000"/>
            <a:ext cx="4416552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666999"/>
            <a:ext cx="4416552" cy="35052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12/7/2016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1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12/7/2016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33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14F042A8-43C1-4815-A5CF-022104463224}" type="datetimeFigureOut">
              <a:rPr lang="en-US"/>
              <a:t>12/7/2016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94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466013" y="1"/>
            <a:ext cx="4722806" cy="6353183"/>
          </a:xfrm>
          <a:custGeom>
            <a:avLst/>
            <a:gdLst/>
            <a:ahLst/>
            <a:cxnLst/>
            <a:rect l="l" t="t" r="r" b="b"/>
            <a:pathLst>
              <a:path w="4722806" h="6353183">
                <a:moveTo>
                  <a:pt x="0" y="0"/>
                </a:moveTo>
                <a:lnTo>
                  <a:pt x="4722806" y="0"/>
                </a:lnTo>
                <a:lnTo>
                  <a:pt x="4722806" y="6098225"/>
                </a:lnTo>
                <a:cubicBezTo>
                  <a:pt x="3319459" y="6233334"/>
                  <a:pt x="1717095" y="6322975"/>
                  <a:pt x="0" y="635318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923212" y="457200"/>
            <a:ext cx="3781439" cy="3276600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3" y="457200"/>
            <a:ext cx="6324599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3962400"/>
            <a:ext cx="3781439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14F042A8-43C1-4815-A5CF-022104463224}" type="datetimeFigureOut">
              <a:rPr lang="en-US"/>
              <a:t>12/7/2016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4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88825" cy="1870938"/>
          </a:xfrm>
          <a:custGeom>
            <a:avLst/>
            <a:gdLst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85846 h 1870938"/>
              <a:gd name="connsiteX3" fmla="*/ 12188825 w 12188825"/>
              <a:gd name="connsiteY3" fmla="*/ 335280 h 1870938"/>
              <a:gd name="connsiteX4" fmla="*/ 12188825 w 12188825"/>
              <a:gd name="connsiteY4" fmla="*/ 1868714 h 1870938"/>
              <a:gd name="connsiteX5" fmla="*/ 6105607 w 12188825"/>
              <a:gd name="connsiteY5" fmla="*/ 1600444 h 1870938"/>
              <a:gd name="connsiteX6" fmla="*/ 1 w 12188825"/>
              <a:gd name="connsiteY6" fmla="*/ 1870938 h 1870938"/>
              <a:gd name="connsiteX7" fmla="*/ 1 w 12188825"/>
              <a:gd name="connsiteY7" fmla="*/ 335280 h 1870938"/>
              <a:gd name="connsiteX8" fmla="*/ 0 w 12188825"/>
              <a:gd name="connsiteY8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85846 h 1870938"/>
              <a:gd name="connsiteX3" fmla="*/ 12188825 w 12188825"/>
              <a:gd name="connsiteY3" fmla="*/ 335280 h 1870938"/>
              <a:gd name="connsiteX4" fmla="*/ 12188825 w 12188825"/>
              <a:gd name="connsiteY4" fmla="*/ 1868714 h 1870938"/>
              <a:gd name="connsiteX5" fmla="*/ 6105607 w 12188825"/>
              <a:gd name="connsiteY5" fmla="*/ 1600444 h 1870938"/>
              <a:gd name="connsiteX6" fmla="*/ 1 w 12188825"/>
              <a:gd name="connsiteY6" fmla="*/ 1870938 h 1870938"/>
              <a:gd name="connsiteX7" fmla="*/ 0 w 12188825"/>
              <a:gd name="connsiteY7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335280 h 1870938"/>
              <a:gd name="connsiteX3" fmla="*/ 12188825 w 12188825"/>
              <a:gd name="connsiteY3" fmla="*/ 1868714 h 1870938"/>
              <a:gd name="connsiteX4" fmla="*/ 6105607 w 12188825"/>
              <a:gd name="connsiteY4" fmla="*/ 1600444 h 1870938"/>
              <a:gd name="connsiteX5" fmla="*/ 1 w 12188825"/>
              <a:gd name="connsiteY5" fmla="*/ 1870938 h 1870938"/>
              <a:gd name="connsiteX6" fmla="*/ 0 w 12188825"/>
              <a:gd name="connsiteY6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1868714 h 1870938"/>
              <a:gd name="connsiteX3" fmla="*/ 6105607 w 12188825"/>
              <a:gd name="connsiteY3" fmla="*/ 1600444 h 1870938"/>
              <a:gd name="connsiteX4" fmla="*/ 1 w 12188825"/>
              <a:gd name="connsiteY4" fmla="*/ 1870938 h 1870938"/>
              <a:gd name="connsiteX5" fmla="*/ 0 w 12188825"/>
              <a:gd name="connsiteY5" fmla="*/ 0 h 187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1870938">
                <a:moveTo>
                  <a:pt x="0" y="0"/>
                </a:moveTo>
                <a:lnTo>
                  <a:pt x="12188825" y="0"/>
                </a:lnTo>
                <a:lnTo>
                  <a:pt x="12188825" y="1868714"/>
                </a:lnTo>
                <a:cubicBezTo>
                  <a:pt x="10420785" y="1698493"/>
                  <a:pt x="8336850" y="1600444"/>
                  <a:pt x="6105607" y="1600444"/>
                </a:cubicBezTo>
                <a:cubicBezTo>
                  <a:pt x="3864934" y="1600444"/>
                  <a:pt x="1772815" y="1699323"/>
                  <a:pt x="1" y="1870938"/>
                </a:cubicBezTo>
                <a:cubicBezTo>
                  <a:pt x="1" y="1247292"/>
                  <a:pt x="0" y="623646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ectangle 12"/>
          <p:cNvSpPr/>
          <p:nvPr/>
        </p:nvSpPr>
        <p:spPr>
          <a:xfrm>
            <a:off x="1" y="0"/>
            <a:ext cx="12188824" cy="1812642"/>
          </a:xfrm>
          <a:custGeom>
            <a:avLst/>
            <a:gdLst>
              <a:gd name="connsiteX0" fmla="*/ 0 w 12188824"/>
              <a:gd name="connsiteY0" fmla="*/ 0 h 1812642"/>
              <a:gd name="connsiteX1" fmla="*/ 12188824 w 12188824"/>
              <a:gd name="connsiteY1" fmla="*/ 0 h 1812642"/>
              <a:gd name="connsiteX2" fmla="*/ 12188824 w 12188824"/>
              <a:gd name="connsiteY2" fmla="*/ 1812642 h 1812642"/>
              <a:gd name="connsiteX3" fmla="*/ 6105607 w 12188824"/>
              <a:gd name="connsiteY3" fmla="*/ 1498429 h 1812642"/>
              <a:gd name="connsiteX4" fmla="*/ 1 w 12188824"/>
              <a:gd name="connsiteY4" fmla="*/ 1723203 h 1812642"/>
              <a:gd name="connsiteX5" fmla="*/ 1 w 12188824"/>
              <a:gd name="connsiteY5" fmla="*/ 187545 h 1812642"/>
              <a:gd name="connsiteX6" fmla="*/ 0 w 12188824"/>
              <a:gd name="connsiteY6" fmla="*/ 0 h 1812642"/>
              <a:gd name="connsiteX0" fmla="*/ 0 w 12188824"/>
              <a:gd name="connsiteY0" fmla="*/ 0 h 1812642"/>
              <a:gd name="connsiteX1" fmla="*/ 12188824 w 12188824"/>
              <a:gd name="connsiteY1" fmla="*/ 0 h 1812642"/>
              <a:gd name="connsiteX2" fmla="*/ 12188824 w 12188824"/>
              <a:gd name="connsiteY2" fmla="*/ 1812642 h 1812642"/>
              <a:gd name="connsiteX3" fmla="*/ 6105607 w 12188824"/>
              <a:gd name="connsiteY3" fmla="*/ 1498429 h 1812642"/>
              <a:gd name="connsiteX4" fmla="*/ 1 w 12188824"/>
              <a:gd name="connsiteY4" fmla="*/ 1723203 h 1812642"/>
              <a:gd name="connsiteX5" fmla="*/ 0 w 12188824"/>
              <a:gd name="connsiteY5" fmla="*/ 0 h 181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4" h="1812642">
                <a:moveTo>
                  <a:pt x="0" y="0"/>
                </a:moveTo>
                <a:lnTo>
                  <a:pt x="12188824" y="0"/>
                </a:lnTo>
                <a:lnTo>
                  <a:pt x="12188824" y="1812642"/>
                </a:lnTo>
                <a:cubicBezTo>
                  <a:pt x="10427038" y="1644563"/>
                  <a:pt x="8126377" y="1513957"/>
                  <a:pt x="6105607" y="1498429"/>
                </a:cubicBezTo>
                <a:cubicBezTo>
                  <a:pt x="4065906" y="1482756"/>
                  <a:pt x="1772815" y="1551588"/>
                  <a:pt x="1" y="1723203"/>
                </a:cubicBezTo>
                <a:cubicBezTo>
                  <a:pt x="1" y="1148802"/>
                  <a:pt x="0" y="574401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7"/>
          <p:cNvSpPr/>
          <p:nvPr/>
        </p:nvSpPr>
        <p:spPr bwMode="hidden">
          <a:xfrm>
            <a:off x="1" y="6354411"/>
            <a:ext cx="12188824" cy="503589"/>
          </a:xfrm>
          <a:custGeom>
            <a:avLst/>
            <a:gdLst/>
            <a:ahLst/>
            <a:cxnLst/>
            <a:rect l="l" t="t" r="r" b="b"/>
            <a:pathLst>
              <a:path w="12188824" h="503589">
                <a:moveTo>
                  <a:pt x="6105606" y="0"/>
                </a:moveTo>
                <a:cubicBezTo>
                  <a:pt x="8336849" y="0"/>
                  <a:pt x="10420784" y="98049"/>
                  <a:pt x="12188824" y="268270"/>
                </a:cubicBezTo>
                <a:lnTo>
                  <a:pt x="12188824" y="503589"/>
                </a:lnTo>
                <a:lnTo>
                  <a:pt x="0" y="503589"/>
                </a:lnTo>
                <a:lnTo>
                  <a:pt x="0" y="270494"/>
                </a:lnTo>
                <a:cubicBezTo>
                  <a:pt x="1772814" y="98879"/>
                  <a:pt x="3864933" y="0"/>
                  <a:pt x="6105606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522414" y="274638"/>
            <a:ext cx="9144000" cy="10969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18412" y="6518274"/>
            <a:ext cx="16764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14F042A8-43C1-4815-A5CF-022104463224}" type="datetimeFigureOut">
              <a:rPr lang="en-US"/>
              <a:pPr/>
              <a:t>12/7/2016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5138" y="6518274"/>
            <a:ext cx="5864674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518274"/>
            <a:ext cx="1143002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382E9EE-A870-438B-947A-FF671DFAFC9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76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2" y="3505200"/>
            <a:ext cx="11353800" cy="1908446"/>
          </a:xfrm>
        </p:spPr>
        <p:txBody>
          <a:bodyPr/>
          <a:lstStyle/>
          <a:p>
            <a:r>
              <a:rPr lang="en-US" sz="2800" b="1" dirty="0"/>
              <a:t>News Sentiments as a Predictor of Music Listening Behaviors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Joo</a:t>
            </a:r>
            <a:r>
              <a:rPr lang="en-US" b="1" dirty="0"/>
              <a:t> Chung and </a:t>
            </a:r>
            <a:r>
              <a:rPr lang="en-US" b="1" dirty="0" err="1"/>
              <a:t>Jingshi</a:t>
            </a:r>
            <a:r>
              <a:rPr lang="en-US" b="1" dirty="0"/>
              <a:t> Sun</a:t>
            </a:r>
            <a:endParaRPr lang="en-US" dirty="0"/>
          </a:p>
        </p:txBody>
      </p:sp>
      <p:pic>
        <p:nvPicPr>
          <p:cNvPr id="10" name="Picture Placeholder 9" descr="Piano keys" title="Sample Picture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94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Hypothesis Tests Results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1408114" y="2667000"/>
            <a:ext cx="9372600" cy="3581400"/>
          </a:xfrm>
        </p:spPr>
        <p:txBody>
          <a:bodyPr/>
          <a:lstStyle/>
          <a:p>
            <a:pPr lvl="0"/>
            <a:r>
              <a:rPr lang="en-US" dirty="0"/>
              <a:t>T</a:t>
            </a:r>
            <a:r>
              <a:rPr lang="en-US" dirty="0" smtClean="0"/>
              <a:t>he means of </a:t>
            </a:r>
            <a:r>
              <a:rPr lang="en-US" dirty="0" err="1" smtClean="0"/>
              <a:t>playcount</a:t>
            </a:r>
            <a:r>
              <a:rPr lang="en-US" dirty="0" smtClean="0"/>
              <a:t> are not different </a:t>
            </a:r>
            <a:r>
              <a:rPr lang="en-US" dirty="0"/>
              <a:t>between the two clusters (positive and negative) suggested by the K-means clustering </a:t>
            </a:r>
            <a:r>
              <a:rPr lang="en-US" dirty="0" smtClean="0"/>
              <a:t>algorithm.</a:t>
            </a:r>
            <a:endParaRPr lang="en-US" dirty="0"/>
          </a:p>
          <a:p>
            <a:pPr lvl="0"/>
            <a:r>
              <a:rPr lang="en-US" dirty="0"/>
              <a:t>S</a:t>
            </a:r>
            <a:r>
              <a:rPr lang="en-US" dirty="0" smtClean="0"/>
              <a:t>ong </a:t>
            </a:r>
            <a:r>
              <a:rPr lang="en-US" dirty="0" err="1" smtClean="0"/>
              <a:t>playcount</a:t>
            </a:r>
            <a:r>
              <a:rPr lang="en-US" dirty="0" smtClean="0"/>
              <a:t> can </a:t>
            </a:r>
            <a:r>
              <a:rPr lang="en-US" dirty="0"/>
              <a:t>be predicted by </a:t>
            </a:r>
            <a:r>
              <a:rPr lang="en-US" smtClean="0"/>
              <a:t>song duration</a:t>
            </a:r>
            <a:r>
              <a:rPr lang="en-US" smtClean="0"/>
              <a:t>.</a:t>
            </a:r>
            <a:endParaRPr lang="en-US" dirty="0"/>
          </a:p>
          <a:p>
            <a:r>
              <a:rPr lang="en-US" dirty="0"/>
              <a:t>B</a:t>
            </a:r>
            <a:r>
              <a:rPr lang="en-US" dirty="0" smtClean="0"/>
              <a:t>inned </a:t>
            </a:r>
            <a:r>
              <a:rPr lang="en-US" dirty="0"/>
              <a:t>cohesion distance (3-levels) </a:t>
            </a:r>
            <a:r>
              <a:rPr lang="en-US" dirty="0" smtClean="0"/>
              <a:t>cannot be </a:t>
            </a:r>
            <a:r>
              <a:rPr lang="en-US" dirty="0"/>
              <a:t>predicted by song duration, number of listeners, </a:t>
            </a:r>
            <a:r>
              <a:rPr lang="en-US" dirty="0" err="1"/>
              <a:t>playcount</a:t>
            </a:r>
            <a:r>
              <a:rPr lang="en-US" dirty="0"/>
              <a:t>, and song </a:t>
            </a:r>
            <a:r>
              <a:rPr lang="en-US" dirty="0" smtClean="0"/>
              <a:t>rank.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4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Longitudinal Analyses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8991599" cy="2362200"/>
          </a:xfrm>
        </p:spPr>
        <p:txBody>
          <a:bodyPr>
            <a:normAutofit/>
          </a:bodyPr>
          <a:lstStyle/>
          <a:p>
            <a:r>
              <a:rPr lang="en-US" dirty="0" smtClean="0"/>
              <a:t>Longitudinal </a:t>
            </a:r>
            <a:r>
              <a:rPr lang="en-US" dirty="0"/>
              <a:t>data </a:t>
            </a:r>
            <a:r>
              <a:rPr lang="en-US" dirty="0" smtClean="0"/>
              <a:t>(6/1/2016 to 11/11/2016)</a:t>
            </a:r>
          </a:p>
          <a:p>
            <a:pPr lvl="1"/>
            <a:r>
              <a:rPr lang="en-US" dirty="0" err="1" smtClean="0"/>
              <a:t>SpotifyCharts</a:t>
            </a:r>
            <a:r>
              <a:rPr lang="en-US" dirty="0" smtClean="0"/>
              <a:t> which provides the top 200 most-streamed songs for each day</a:t>
            </a:r>
          </a:p>
          <a:p>
            <a:pPr lvl="2"/>
            <a:r>
              <a:rPr lang="en-US" dirty="0" smtClean="0"/>
              <a:t>Lyrics were found for 476 of the 737 unique songs</a:t>
            </a:r>
          </a:p>
          <a:p>
            <a:pPr lvl="1"/>
            <a:r>
              <a:rPr lang="en-US" dirty="0" err="1" smtClean="0"/>
              <a:t>EventRegistry</a:t>
            </a:r>
            <a:r>
              <a:rPr lang="en-US" dirty="0" smtClean="0"/>
              <a:t> collected top 25 news events for each day</a:t>
            </a:r>
          </a:p>
          <a:p>
            <a:r>
              <a:rPr lang="en-US" dirty="0" smtClean="0"/>
              <a:t>Sentiment analysis was applied to both as with cross-sectional analyses</a:t>
            </a:r>
          </a:p>
          <a:p>
            <a:pPr lvl="1"/>
            <a:r>
              <a:rPr lang="en-US" dirty="0" smtClean="0"/>
              <a:t>Descent corroboration of emotion percentages and lyrics for songs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4495800"/>
            <a:ext cx="857408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3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Longitudinal Analyses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143999" cy="762000"/>
          </a:xfrm>
        </p:spPr>
        <p:txBody>
          <a:bodyPr>
            <a:normAutofit/>
          </a:bodyPr>
          <a:lstStyle/>
          <a:p>
            <a:pPr marL="228600" lvl="1" indent="-228600">
              <a:spcBef>
                <a:spcPts val="1800"/>
              </a:spcBef>
              <a:buSzPct val="100000"/>
              <a:buFont typeface="Arial" pitchFamily="34" charset="0"/>
              <a:buChar char="▪"/>
            </a:pPr>
            <a:r>
              <a:rPr lang="en-US" dirty="0" smtClean="0"/>
              <a:t>Generally poor corroboration </a:t>
            </a:r>
            <a:r>
              <a:rPr lang="en-US" dirty="0"/>
              <a:t>of emotion percentages and </a:t>
            </a:r>
            <a:r>
              <a:rPr lang="en-US" dirty="0" smtClean="0"/>
              <a:t>news articles (possibly due to the tone of impartiality)</a:t>
            </a:r>
          </a:p>
          <a:p>
            <a:pPr marL="411480" lvl="2" indent="-228600">
              <a:spcBef>
                <a:spcPts val="1800"/>
              </a:spcBef>
            </a:pP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2667000"/>
            <a:ext cx="7554912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2412" y="4800600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800"/>
              </a:spcBef>
              <a:buSzPct val="100000"/>
              <a:buFont typeface="Arial" pitchFamily="34" charset="0"/>
              <a:buChar char="▪"/>
            </a:pPr>
            <a:r>
              <a:rPr lang="en-US" dirty="0" smtClean="0"/>
              <a:t>Songs were grouped by the K-Means clusters (negative, positive, and null) and their </a:t>
            </a:r>
            <a:r>
              <a:rPr lang="en-US" dirty="0" err="1" smtClean="0"/>
              <a:t>playcounts</a:t>
            </a:r>
            <a:r>
              <a:rPr lang="en-US" dirty="0" smtClean="0"/>
              <a:t> were averaged for each 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Longitudinal Analyses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10" y="2136569"/>
            <a:ext cx="4122708" cy="3688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01" y="2133600"/>
            <a:ext cx="430074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Longitudinal Analyses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8991599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Granger Causality tests (news percentages predicting </a:t>
            </a:r>
            <a:r>
              <a:rPr lang="en-US" dirty="0" err="1" smtClean="0"/>
              <a:t>playcounts</a:t>
            </a:r>
            <a:r>
              <a:rPr lang="en-US" dirty="0" smtClean="0"/>
              <a:t>) were generally non-significant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599" y="2819400"/>
            <a:ext cx="61436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0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Longitudinal Analyses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95799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Non-linear modeling with Multi-layer Perceptron Regression also indicated that news percentages were poor predictors of song </a:t>
            </a:r>
            <a:r>
              <a:rPr lang="en-US" dirty="0" err="1" smtClean="0"/>
              <a:t>playcounts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1600200"/>
            <a:ext cx="3455149" cy="4566922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3657602"/>
            <a:ext cx="3200400" cy="250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07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144001" cy="4267200"/>
          </a:xfrm>
        </p:spPr>
        <p:txBody>
          <a:bodyPr/>
          <a:lstStyle/>
          <a:p>
            <a:r>
              <a:rPr lang="en-US" dirty="0"/>
              <a:t>The current set of analyses show </a:t>
            </a:r>
            <a:r>
              <a:rPr lang="en-US" dirty="0" smtClean="0"/>
              <a:t>no evidence </a:t>
            </a:r>
            <a:r>
              <a:rPr lang="en-US" dirty="0"/>
              <a:t>of the relationship between the emotional content of news articles and music listening </a:t>
            </a:r>
            <a:r>
              <a:rPr lang="en-US" dirty="0" smtClean="0"/>
              <a:t>behaviors</a:t>
            </a:r>
          </a:p>
          <a:p>
            <a:r>
              <a:rPr lang="en-US" dirty="0"/>
              <a:t>The cross-sectional analyses yielded interesting results in regard to song </a:t>
            </a:r>
            <a:r>
              <a:rPr lang="en-US" dirty="0" smtClean="0"/>
              <a:t>clustering</a:t>
            </a:r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ords </a:t>
            </a:r>
            <a:r>
              <a:rPr lang="en-US" dirty="0"/>
              <a:t>that are in common usage in 2016 may have not been adequately represented in the NRC </a:t>
            </a:r>
            <a:r>
              <a:rPr lang="en-US" dirty="0" smtClean="0"/>
              <a:t>database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emotional content of news articles generally lacked good correspondence to the actual textual content of the </a:t>
            </a:r>
            <a:r>
              <a:rPr lang="en-US" dirty="0" smtClean="0"/>
              <a:t>articles</a:t>
            </a:r>
          </a:p>
          <a:p>
            <a:pPr lvl="1"/>
            <a:r>
              <a:rPr lang="en-US" dirty="0" smtClean="0"/>
              <a:t>Issues with missing data (particularly for longitudinal lyrics)</a:t>
            </a:r>
          </a:p>
          <a:p>
            <a:pPr lvl="1"/>
            <a:r>
              <a:rPr lang="en-US" dirty="0" smtClean="0"/>
              <a:t>Validity of aggregates created by top 200 songs depend on songs entering and leaving the top 200 list at random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82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8686799" cy="160020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dirty="0" smtClean="0"/>
              <a:t>Questions or comments?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3200400"/>
            <a:ext cx="7155727" cy="26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4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9372598" cy="4267200"/>
          </a:xfrm>
        </p:spPr>
        <p:txBody>
          <a:bodyPr>
            <a:noAutofit/>
          </a:bodyPr>
          <a:lstStyle/>
          <a:p>
            <a:r>
              <a:rPr lang="en-US" dirty="0" smtClean="0"/>
              <a:t>The data science problem: Is there an association between emotional states of individuals and their music listening preferences?</a:t>
            </a:r>
          </a:p>
          <a:p>
            <a:r>
              <a:rPr lang="en-US" dirty="0" smtClean="0"/>
              <a:t>Challenges of study: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ccurately </a:t>
            </a:r>
            <a:r>
              <a:rPr lang="en-US" sz="2000" dirty="0"/>
              <a:t>measuring the emotional state of music </a:t>
            </a:r>
            <a:r>
              <a:rPr lang="en-US" sz="2000" dirty="0" smtClean="0"/>
              <a:t>listeners</a:t>
            </a:r>
          </a:p>
          <a:p>
            <a:pPr lvl="2"/>
            <a:r>
              <a:rPr lang="en-US" sz="1800" dirty="0" smtClean="0"/>
              <a:t>Aggregated music listening data</a:t>
            </a:r>
          </a:p>
          <a:p>
            <a:pPr lvl="1"/>
            <a:r>
              <a:rPr lang="en-US" sz="2000" dirty="0"/>
              <a:t>F</a:t>
            </a:r>
            <a:r>
              <a:rPr lang="en-US" sz="2000" dirty="0" smtClean="0"/>
              <a:t>inding </a:t>
            </a:r>
            <a:r>
              <a:rPr lang="en-US" sz="2000" dirty="0"/>
              <a:t>a mechanism to match individuals in a certain emotional state to a song that they are likely to </a:t>
            </a:r>
            <a:r>
              <a:rPr lang="en-US" sz="2000" dirty="0" smtClean="0"/>
              <a:t>enjoy</a:t>
            </a:r>
          </a:p>
          <a:p>
            <a:pPr lvl="2"/>
            <a:r>
              <a:rPr lang="en-US" sz="1800" dirty="0" smtClean="0"/>
              <a:t>News articles that had gained social media traction</a:t>
            </a:r>
            <a:endParaRPr lang="en-US" sz="1800" dirty="0"/>
          </a:p>
          <a:p>
            <a:r>
              <a:rPr lang="en-US" dirty="0"/>
              <a:t>Our study is mainly based on three of the six so-called “basic” emotions (i.e., anger, disgust, happiness, sadness, surprise, and fear) which have been studies extensively in social psychology literature (Ekman, 1992): anger, sadness, and </a:t>
            </a:r>
            <a:r>
              <a:rPr lang="en-US" dirty="0" smtClean="0"/>
              <a:t>happiness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905000"/>
            <a:ext cx="10591800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Song data: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ollected the top 5656 songs through Last.fm (9/12/2016 through 9/19/2016)</a:t>
            </a:r>
          </a:p>
          <a:p>
            <a:r>
              <a:rPr lang="en-US" dirty="0" smtClean="0"/>
              <a:t>Lyrics data: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ollected </a:t>
            </a:r>
            <a:r>
              <a:rPr lang="en-US" dirty="0"/>
              <a:t>for each of the 5656 songs retrieved from Last.fm through </a:t>
            </a:r>
            <a:r>
              <a:rPr lang="en-US" dirty="0" err="1" smtClean="0"/>
              <a:t>LyricWikia</a:t>
            </a: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418012" y="3877945"/>
            <a:ext cx="2834005" cy="22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905000"/>
            <a:ext cx="5181600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News article data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ollected the top 25 news articles (sorted by social media shares) using </a:t>
            </a:r>
            <a:r>
              <a:rPr lang="en-US" dirty="0" err="1" smtClean="0"/>
              <a:t>EventRegistry</a:t>
            </a:r>
            <a:endParaRPr lang="en-US" dirty="0" smtClean="0"/>
          </a:p>
          <a:p>
            <a:pPr lvl="1"/>
            <a:r>
              <a:rPr lang="en-US" dirty="0" smtClean="0"/>
              <a:t>During the week of examination (</a:t>
            </a:r>
            <a:r>
              <a:rPr lang="en-US" dirty="0"/>
              <a:t>9/12/2016 through 9/19/2016</a:t>
            </a:r>
            <a:r>
              <a:rPr lang="en-US" dirty="0" smtClean="0"/>
              <a:t>), news articles were predominantly negatively oriented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219200"/>
            <a:ext cx="475154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3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Sentiment Analyses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NRC Word-Emotion Lexicon </a:t>
            </a:r>
            <a:r>
              <a:rPr lang="en-US" dirty="0" err="1" smtClean="0"/>
              <a:t>Databse</a:t>
            </a:r>
            <a:r>
              <a:rPr lang="en-US" dirty="0" smtClean="0"/>
              <a:t> (Mohammad &amp; </a:t>
            </a:r>
            <a:r>
              <a:rPr lang="en-US" dirty="0" err="1" smtClean="0"/>
              <a:t>Turney</a:t>
            </a:r>
            <a:r>
              <a:rPr lang="en-US" dirty="0" smtClean="0"/>
              <a:t>, 2013)</a:t>
            </a:r>
          </a:p>
          <a:p>
            <a:pPr lvl="1"/>
            <a:r>
              <a:rPr lang="en-US" dirty="0" smtClean="0"/>
              <a:t>Crowd-sourced association of word to their emotions using words from The Macquarie Thesaurus (Bernard, 1986)</a:t>
            </a:r>
          </a:p>
          <a:p>
            <a:pPr lvl="1"/>
            <a:r>
              <a:rPr lang="en-US" dirty="0" smtClean="0"/>
              <a:t>NLTK package for lemmatization, breaking of contractions, marking negations</a:t>
            </a:r>
            <a:endParaRPr lang="en-US" dirty="0"/>
          </a:p>
          <a:p>
            <a:r>
              <a:rPr lang="en-US" dirty="0" smtClean="0"/>
              <a:t>Song lyrics:</a:t>
            </a:r>
          </a:p>
          <a:p>
            <a:pPr lvl="1"/>
            <a:r>
              <a:rPr lang="en-US" dirty="0" smtClean="0"/>
              <a:t>Percentage of words associated with each emotion were calculated.</a:t>
            </a:r>
          </a:p>
          <a:p>
            <a:pPr lvl="1"/>
            <a:r>
              <a:rPr lang="en-US" dirty="0" smtClean="0"/>
              <a:t>Generally good corroboration with actual song lyrics (though with some notable exceptions)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8" y="5029200"/>
            <a:ext cx="10056812" cy="79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Sentiment Analyses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News Articles:</a:t>
            </a:r>
          </a:p>
          <a:p>
            <a:pPr lvl="1"/>
            <a:r>
              <a:rPr lang="en-US" dirty="0" smtClean="0"/>
              <a:t>Percentages for anger</a:t>
            </a:r>
            <a:r>
              <a:rPr lang="en-US" dirty="0"/>
              <a:t>, sadness, and joy were 23.15%, 22.74%, and 10.67%, respectively</a:t>
            </a:r>
          </a:p>
          <a:p>
            <a:r>
              <a:rPr lang="en-US" dirty="0" smtClean="0"/>
              <a:t>A </a:t>
            </a:r>
            <a:r>
              <a:rPr lang="en-US" dirty="0"/>
              <a:t>metric that measures the cohesion between the song emotion percentages and the week's news emotion percentages through a simple Euclidean </a:t>
            </a:r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Cohesion distance was calculated using the emotion percentages from the six "basic" emotions: anger, fear, surprise, sadness, joy, and disgust.</a:t>
            </a:r>
          </a:p>
        </p:txBody>
      </p:sp>
    </p:spTree>
    <p:extLst>
      <p:ext uri="{BB962C8B-B14F-4D97-AF65-F5344CB8AC3E}">
        <p14:creationId xmlns:p14="http://schemas.microsoft.com/office/powerpoint/2010/main" val="416772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 Analyses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8762999" cy="4267200"/>
          </a:xfrm>
        </p:spPr>
        <p:txBody>
          <a:bodyPr/>
          <a:lstStyle/>
          <a:p>
            <a:r>
              <a:rPr lang="en-US" dirty="0"/>
              <a:t>Cluster analyses were conducted to determine if the songs fell into emotion patterns that could be used for grouping purposes for the longitudinal analyses</a:t>
            </a:r>
            <a:r>
              <a:rPr lang="en-US" dirty="0" smtClean="0"/>
              <a:t>.</a:t>
            </a:r>
          </a:p>
          <a:p>
            <a:r>
              <a:rPr lang="en-US" dirty="0"/>
              <a:t>The percentage of anger, sadness, and joy were subject to a K-Means cluster analysis. </a:t>
            </a:r>
            <a:endParaRPr lang="en-US" dirty="0" smtClean="0"/>
          </a:p>
          <a:p>
            <a:r>
              <a:rPr lang="en-US" dirty="0" smtClean="0"/>
              <a:t>Among three methods (K-means, Ward, and DBSCAN) we used, the results from K-means turns out to be most useful.</a:t>
            </a:r>
            <a:endParaRPr lang="en-US" dirty="0"/>
          </a:p>
        </p:txBody>
      </p:sp>
      <p:graphicFrame>
        <p:nvGraphicFramePr>
          <p:cNvPr id="9" name="Content Placeholder 12" descr="Sample table with 3 columns, 4 rows" title="Table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2371466"/>
              </p:ext>
            </p:extLst>
          </p:nvPr>
        </p:nvGraphicFramePr>
        <p:xfrm>
          <a:off x="1979612" y="4671989"/>
          <a:ext cx="7543799" cy="1463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0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9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97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Anger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sadness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 joy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</a:t>
                      </a:r>
                      <a:r>
                        <a:rPr lang="en-US" baseline="0" dirty="0" smtClean="0"/>
                        <a:t>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0.190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1252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2074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0.099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0.573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27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Cluster Analyses</a:t>
            </a:r>
            <a:endParaRPr lang="en-US" b="1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79812" y="1676400"/>
            <a:ext cx="4495800" cy="45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Hypothesis Tests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Whether or not the mean </a:t>
            </a:r>
            <a:r>
              <a:rPr lang="en-US" dirty="0" err="1"/>
              <a:t>playcount</a:t>
            </a:r>
            <a:r>
              <a:rPr lang="en-US" dirty="0"/>
              <a:t> is different between the two clusters (positive and negative) suggested by the K-means clustering algorithm?</a:t>
            </a:r>
          </a:p>
          <a:p>
            <a:pPr lvl="0"/>
            <a:r>
              <a:rPr lang="en-US" dirty="0"/>
              <a:t>Can song </a:t>
            </a:r>
            <a:r>
              <a:rPr lang="en-US" dirty="0" err="1"/>
              <a:t>playcount</a:t>
            </a:r>
            <a:r>
              <a:rPr lang="en-US" dirty="0"/>
              <a:t> be predicted by cohesion distance and </a:t>
            </a:r>
            <a:r>
              <a:rPr lang="en-US" dirty="0" smtClean="0"/>
              <a:t>song duration?</a:t>
            </a:r>
            <a:endParaRPr lang="en-US" dirty="0"/>
          </a:p>
          <a:p>
            <a:r>
              <a:rPr lang="en-US" dirty="0"/>
              <a:t>Can binned cohesion distance (3-levels) be predicted by song duration, number of listeners, </a:t>
            </a:r>
            <a:r>
              <a:rPr lang="en-US" dirty="0" err="1"/>
              <a:t>playcount</a:t>
            </a:r>
            <a:r>
              <a:rPr lang="en-US" dirty="0"/>
              <a:t>, and song rank?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</a:p>
          <a:p>
            <a:r>
              <a:rPr lang="en-US" dirty="0"/>
              <a:t>O</a:t>
            </a:r>
            <a:r>
              <a:rPr lang="en-US" dirty="0" smtClean="0"/>
              <a:t>rdinary </a:t>
            </a:r>
            <a:r>
              <a:rPr lang="en-US" dirty="0"/>
              <a:t>least squares (OLS) </a:t>
            </a:r>
            <a:r>
              <a:rPr lang="en-US" dirty="0" smtClean="0"/>
              <a:t>linear regression </a:t>
            </a:r>
          </a:p>
          <a:p>
            <a:r>
              <a:rPr lang="en-US" dirty="0"/>
              <a:t>S</a:t>
            </a:r>
            <a:r>
              <a:rPr lang="en-US" dirty="0" smtClean="0"/>
              <a:t>upport </a:t>
            </a:r>
            <a:r>
              <a:rPr lang="en-US" dirty="0"/>
              <a:t>vector machine (SVM) </a:t>
            </a:r>
            <a:endParaRPr lang="en-US" dirty="0" smtClean="0"/>
          </a:p>
          <a:p>
            <a:r>
              <a:rPr lang="en-US" dirty="0"/>
              <a:t>Naïve Bayes classifier (NB). 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ecision </a:t>
            </a:r>
            <a:r>
              <a:rPr lang="en-US" dirty="0"/>
              <a:t>tree classifier (DT) </a:t>
            </a:r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andom </a:t>
            </a:r>
            <a:r>
              <a:rPr lang="en-US" dirty="0"/>
              <a:t>forest classifier (RF) </a:t>
            </a:r>
            <a:endParaRPr lang="en-US" dirty="0" smtClean="0"/>
          </a:p>
          <a:p>
            <a:r>
              <a:rPr lang="en-US" i="1" dirty="0"/>
              <a:t>K</a:t>
            </a:r>
            <a:r>
              <a:rPr lang="en-US" dirty="0"/>
              <a:t> nearest neighbors algorithm (k-NN).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04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rves 16x9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1360491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TP102801093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706511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D31E73-3400-43EB-B8BB-CAAED88672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E99FCE-0722-4B1E-BAD7-422E4CEABDCA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55C8C3A-6D5C-4921-9BE1-359EF4F980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Musical curves presentation (widescreen)</Template>
  <TotalTime>0</TotalTime>
  <Words>812</Words>
  <Application>Microsoft Office PowerPoint</Application>
  <PresentationFormat>Custom</PresentationFormat>
  <Paragraphs>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Euphemia</vt:lpstr>
      <vt:lpstr>Arial</vt:lpstr>
      <vt:lpstr>Curves 16x9</vt:lpstr>
      <vt:lpstr>News Sentiments as a Predictor of Music Listening Behaviors</vt:lpstr>
      <vt:lpstr>Introduction</vt:lpstr>
      <vt:lpstr>Data Collection</vt:lpstr>
      <vt:lpstr>Data Collection</vt:lpstr>
      <vt:lpstr>Sentiment Analyses</vt:lpstr>
      <vt:lpstr>Sentiment Analyses</vt:lpstr>
      <vt:lpstr>Cluster Analyses</vt:lpstr>
      <vt:lpstr>Cluster Analyses</vt:lpstr>
      <vt:lpstr>Hypothesis Tests</vt:lpstr>
      <vt:lpstr>Hypothesis Tests Results</vt:lpstr>
      <vt:lpstr>Longitudinal Analyses</vt:lpstr>
      <vt:lpstr>Longitudinal Analyses</vt:lpstr>
      <vt:lpstr>Longitudinal Analyses</vt:lpstr>
      <vt:lpstr>Longitudinal Analyses</vt:lpstr>
      <vt:lpstr>Longitudinal Analyses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2016-12-06T03:37:31Z</dcterms:created>
  <dcterms:modified xsi:type="dcterms:W3CDTF">2016-12-07T19:58:51Z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